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34"/>
    <p:sldMasterId id="2147484210" r:id="rId35"/>
    <p:sldMasterId id="2147484241" r:id="rId36"/>
    <p:sldMasterId id="2147484266" r:id="rId37"/>
  </p:sldMasterIdLst>
  <p:notesMasterIdLst>
    <p:notesMasterId r:id="rId52"/>
  </p:notesMasterIdLst>
  <p:handoutMasterIdLst>
    <p:handoutMasterId r:id="rId53"/>
  </p:handoutMasterIdLst>
  <p:sldIdLst>
    <p:sldId id="256" r:id="rId38"/>
    <p:sldId id="257" r:id="rId39"/>
    <p:sldId id="276" r:id="rId40"/>
    <p:sldId id="258" r:id="rId41"/>
    <p:sldId id="259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7" r:id="rId5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002050"/>
    <a:srgbClr val="0072C6"/>
    <a:srgbClr val="EEEEEE"/>
    <a:srgbClr val="737373"/>
    <a:srgbClr val="333333"/>
    <a:srgbClr val="0078D7"/>
    <a:srgbClr val="3C3C3C"/>
    <a:srgbClr val="D83B0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8" autoAdjust="0"/>
    <p:restoredTop sz="68204" autoAdjust="0"/>
  </p:normalViewPr>
  <p:slideViewPr>
    <p:cSldViewPr>
      <p:cViewPr varScale="1">
        <p:scale>
          <a:sx n="60" d="100"/>
          <a:sy n="60" d="100"/>
        </p:scale>
        <p:origin x="1578" y="4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slideMaster" Target="slideMasters/slideMaster1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4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3.xml"/><Relationship Id="rId49" Type="http://schemas.openxmlformats.org/officeDocument/2006/relationships/slide" Target="slides/slide12.xml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Master" Target="slideMasters/slideMaster2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3/31/2016 8:07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3/31/2016 8:07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3/31/2016 8:07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298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</a:t>
            </a:r>
            <a:r>
              <a:rPr lang="en-US" baseline="0" dirty="0"/>
              <a:t> the last 5 minutes of the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7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3/31/2016 8:08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6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0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5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34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93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949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3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63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5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9.xml"/><Relationship Id="rId4" Type="http://schemas.openxmlformats.org/officeDocument/2006/relationships/customXml" Target="../../customXml/item2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.xml"/><Relationship Id="rId7" Type="http://schemas.openxmlformats.org/officeDocument/2006/relationships/image" Target="../media/image1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32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5.xml"/><Relationship Id="rId4" Type="http://schemas.openxmlformats.org/officeDocument/2006/relationships/customXml" Target="../../customXml/item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7.xml"/><Relationship Id="rId7" Type="http://schemas.openxmlformats.org/officeDocument/2006/relationships/image" Target="../media/image1.png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29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6.xml"/><Relationship Id="rId4" Type="http://schemas.openxmlformats.org/officeDocument/2006/relationships/customXml" Target="../../customXml/item2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0.xml"/><Relationship Id="rId7" Type="http://schemas.openxmlformats.org/officeDocument/2006/relationships/image" Target="../media/image1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8.xml"/><Relationship Id="rId4" Type="http://schemas.openxmlformats.org/officeDocument/2006/relationships/customXml" Target="../../customXml/item3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7" Type="http://schemas.openxmlformats.org/officeDocument/2006/relationships/image" Target="../media/image2.png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15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4.xml"/><Relationship Id="rId4" Type="http://schemas.openxmlformats.org/officeDocument/2006/relationships/customXml" Target="../../customXml/item10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7" Type="http://schemas.openxmlformats.org/officeDocument/2006/relationships/image" Target="../media/image2.png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24.xml"/><Relationship Id="rId4" Type="http://schemas.openxmlformats.org/officeDocument/2006/relationships/customXml" Target="../../customXml/item2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280160"/>
            <a:ext cx="11704320" cy="1877437"/>
          </a:xfrm>
        </p:spPr>
        <p:txBody>
          <a:bodyPr>
            <a:spAutoFit/>
          </a:bodyPr>
          <a:lstStyle>
            <a:lvl1pPr>
              <a:spcBef>
                <a:spcPts val="600"/>
              </a:spcBef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656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2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686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78198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501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2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9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57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1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868863"/>
            <a:ext cx="12436475" cy="212566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589823" y="6294477"/>
            <a:ext cx="45719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036" eaLnBrk="0" hangingPunct="0"/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1" y="558086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5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34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44" indent="-280912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779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317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854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7899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5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59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663440" y="2560320"/>
            <a:ext cx="2103120" cy="210312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60320" y="2560320"/>
            <a:ext cx="2103120" cy="210312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57200" y="2560320"/>
            <a:ext cx="2103120" cy="210312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766560" y="2560320"/>
            <a:ext cx="2103120" cy="210312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759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83680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31520"/>
            <a:ext cx="77724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0" y="731520"/>
            <a:ext cx="7772400" cy="615553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1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097280"/>
            <a:ext cx="7315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17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421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86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858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144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65760" y="6292888"/>
            <a:ext cx="1170432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65760" y="1371600"/>
            <a:ext cx="11704320" cy="187743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3640"/>
            <a:ext cx="12436476" cy="731520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1214" name="Rectangle 1213"/>
          <p:cNvSpPr/>
          <p:nvPr userDrawn="1"/>
        </p:nvSpPr>
        <p:spPr bwMode="auto">
          <a:xfrm>
            <a:off x="-35579" y="0"/>
            <a:ext cx="12472057" cy="699452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61038" y="479426"/>
            <a:ext cx="6218238" cy="2368101"/>
            <a:chOff x="5761038" y="479425"/>
            <a:chExt cx="6218237" cy="236810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b="26208"/>
            <a:stretch/>
          </p:blipFill>
          <p:spPr>
            <a:xfrm>
              <a:off x="5761038" y="479425"/>
              <a:ext cx="6218237" cy="155481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7290055" y="1942791"/>
              <a:ext cx="3945402" cy="90473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399" b="0" i="0" u="none" strike="noStrike" kern="1200" cap="none" spc="-150" normalizeH="0" baseline="0" noProof="0" dirty="0">
                  <a:ln>
                    <a:noFill/>
                  </a:ln>
                  <a:gradFill>
                    <a:gsLst>
                      <a:gs pos="14634">
                        <a:srgbClr val="0078D7"/>
                      </a:gs>
                      <a:gs pos="53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Shenzhen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6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5579" y="-45245"/>
            <a:ext cx="12519853" cy="70397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211263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12112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0465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817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734 0.00045 L -5.97396E-7 -4.589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7" y="-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0711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65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27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3065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sz="3999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1038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7378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40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287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792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802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34865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2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008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05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32520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668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91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119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734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14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27483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77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1860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771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32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12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4608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815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91439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8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948767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4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56965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69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3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99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82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8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6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4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9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944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800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127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5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643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295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47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407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000"/>
            </a:lvl2pPr>
            <a:lvl3pPr marL="228600" indent="0">
              <a:spcBef>
                <a:spcPts val="600"/>
              </a:spcBef>
              <a:buNone/>
              <a:defRPr/>
            </a:lvl3pPr>
            <a:lvl4pPr marL="457200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5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2044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588"/>
            <a:ext cx="12430199" cy="6991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5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06862" y="3032252"/>
            <a:ext cx="4420128" cy="8004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5000" spc="-125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7958" y="4610726"/>
            <a:ext cx="2229032" cy="72982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0" y="4088041"/>
            <a:ext cx="2494315" cy="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5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7143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4087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9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70786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02877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617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367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buFont typeface="Arial" charset="0"/>
              <a:buChar char="•"/>
              <a:defRPr sz="2000"/>
            </a:lvl2pPr>
            <a:lvl3pPr marL="457200" indent="-228600">
              <a:spcBef>
                <a:spcPts val="600"/>
              </a:spcBef>
              <a:buFont typeface="Arial" charset="0"/>
              <a:buChar char="•"/>
              <a:defRPr/>
            </a:lvl3pPr>
            <a:lvl4pPr marL="685800" indent="-228600">
              <a:spcBef>
                <a:spcPts val="600"/>
              </a:spcBef>
              <a:buFont typeface="Arial" charset="0"/>
              <a:buChar char="•"/>
              <a:defRPr/>
            </a:lvl4pPr>
            <a:lvl5pPr marL="914400" indent="-228600">
              <a:spcBef>
                <a:spcPts val="600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834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8779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6921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7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035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60780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926239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901636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87286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6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66" Type="http://schemas.openxmlformats.org/officeDocument/2006/relationships/tags" Target="../tags/tag3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61" Type="http://schemas.openxmlformats.org/officeDocument/2006/relationships/tags" Target="../tags/tag3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64" Type="http://schemas.openxmlformats.org/officeDocument/2006/relationships/tags" Target="../tags/tag3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59" Type="http://schemas.openxmlformats.org/officeDocument/2006/relationships/tags" Target="../tags/tag31.xml"/><Relationship Id="rId67" Type="http://schemas.openxmlformats.org/officeDocument/2006/relationships/tags" Target="../tags/tag3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62" Type="http://schemas.openxmlformats.org/officeDocument/2006/relationships/tags" Target="../tags/tag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704320" cy="1828800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Rectangle 44"/>
          <p:cNvSpPr/>
          <p:nvPr userDrawn="1">
            <p:custDataLst>
              <p:tags r:id="rId29"/>
            </p:custDataLst>
          </p:nvPr>
        </p:nvSpPr>
        <p:spPr bwMode="auto">
          <a:xfrm>
            <a:off x="-1681401" y="743"/>
            <a:ext cx="548640" cy="548640"/>
          </a:xfrm>
          <a:prstGeom prst="rect">
            <a:avLst/>
          </a:prstGeom>
          <a:solidFill>
            <a:srgbClr val="4668C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197</a:t>
            </a:r>
          </a:p>
        </p:txBody>
      </p:sp>
      <p:sp>
        <p:nvSpPr>
          <p:cNvPr id="46" name="Rectangle 45"/>
          <p:cNvSpPr/>
          <p:nvPr userDrawn="1">
            <p:custDataLst>
              <p:tags r:id="rId30"/>
            </p:custDataLst>
          </p:nvPr>
        </p:nvSpPr>
        <p:spPr bwMode="auto">
          <a:xfrm>
            <a:off x="-1133721" y="743"/>
            <a:ext cx="548640" cy="548640"/>
          </a:xfrm>
          <a:prstGeom prst="rect">
            <a:avLst/>
          </a:prstGeom>
          <a:solidFill>
            <a:srgbClr val="00188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143</a:t>
            </a:r>
          </a:p>
        </p:txBody>
      </p:sp>
      <p:sp>
        <p:nvSpPr>
          <p:cNvPr id="47" name="Rectangle 46"/>
          <p:cNvSpPr/>
          <p:nvPr userDrawn="1">
            <p:custDataLst>
              <p:tags r:id="rId31"/>
            </p:custDataLst>
          </p:nvPr>
        </p:nvSpPr>
        <p:spPr bwMode="auto">
          <a:xfrm>
            <a:off x="-576884" y="743"/>
            <a:ext cx="548640" cy="548640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 userDrawn="1">
            <p:custDataLst>
              <p:tags r:id="rId32"/>
            </p:custDataLst>
          </p:nvPr>
        </p:nvSpPr>
        <p:spPr bwMode="auto">
          <a:xfrm>
            <a:off x="-1681291" y="1103972"/>
            <a:ext cx="548640" cy="548640"/>
          </a:xfrm>
          <a:prstGeom prst="rect">
            <a:avLst/>
          </a:prstGeom>
          <a:solidFill>
            <a:srgbClr val="00D8C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204</a:t>
            </a:r>
          </a:p>
        </p:txBody>
      </p:sp>
      <p:sp>
        <p:nvSpPr>
          <p:cNvPr id="49" name="Rectangle 48"/>
          <p:cNvSpPr/>
          <p:nvPr userDrawn="1">
            <p:custDataLst>
              <p:tags r:id="rId33"/>
            </p:custDataLst>
          </p:nvPr>
        </p:nvSpPr>
        <p:spPr bwMode="auto">
          <a:xfrm>
            <a:off x="-1133841" y="1103972"/>
            <a:ext cx="548640" cy="548640"/>
          </a:xfrm>
          <a:prstGeom prst="rect">
            <a:avLst/>
          </a:prstGeom>
          <a:solidFill>
            <a:srgbClr val="00B29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148</a:t>
            </a:r>
          </a:p>
        </p:txBody>
      </p:sp>
      <p:sp>
        <p:nvSpPr>
          <p:cNvPr id="50" name="Rectangle 49"/>
          <p:cNvSpPr/>
          <p:nvPr userDrawn="1">
            <p:custDataLst>
              <p:tags r:id="rId34"/>
            </p:custDataLst>
          </p:nvPr>
        </p:nvSpPr>
        <p:spPr bwMode="auto">
          <a:xfrm>
            <a:off x="-576867" y="1103972"/>
            <a:ext cx="548640" cy="548640"/>
          </a:xfrm>
          <a:prstGeom prst="rect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</p:txBody>
      </p:sp>
      <p:sp>
        <p:nvSpPr>
          <p:cNvPr id="51" name="Rectangle 50"/>
          <p:cNvSpPr/>
          <p:nvPr userDrawn="1">
            <p:custDataLst>
              <p:tags r:id="rId35"/>
            </p:custDataLst>
          </p:nvPr>
        </p:nvSpPr>
        <p:spPr bwMode="auto">
          <a:xfrm>
            <a:off x="-1671156" y="2214110"/>
            <a:ext cx="558441" cy="548640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52" name="Rectangle 51"/>
          <p:cNvSpPr/>
          <p:nvPr userDrawn="1">
            <p:custDataLst>
              <p:tags r:id="rId36"/>
            </p:custDataLst>
          </p:nvPr>
        </p:nvSpPr>
        <p:spPr bwMode="auto">
          <a:xfrm>
            <a:off x="-1122239" y="2214110"/>
            <a:ext cx="554181" cy="548640"/>
          </a:xfrm>
          <a:prstGeom prst="rect">
            <a:avLst/>
          </a:prstGeom>
          <a:solidFill>
            <a:srgbClr val="7FB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3" name="Rectangle 52"/>
          <p:cNvSpPr/>
          <p:nvPr userDrawn="1">
            <p:custDataLst>
              <p:tags r:id="rId37"/>
            </p:custDataLst>
          </p:nvPr>
        </p:nvSpPr>
        <p:spPr bwMode="auto">
          <a:xfrm>
            <a:off x="-566730" y="2214110"/>
            <a:ext cx="548640" cy="548640"/>
          </a:xfrm>
          <a:prstGeom prst="rect">
            <a:avLst/>
          </a:prstGeom>
          <a:solidFill>
            <a:srgbClr val="008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4" name="Rectangle 53"/>
          <p:cNvSpPr/>
          <p:nvPr userDrawn="1">
            <p:custDataLst>
              <p:tags r:id="rId38"/>
            </p:custDataLst>
          </p:nvPr>
        </p:nvSpPr>
        <p:spPr bwMode="auto">
          <a:xfrm>
            <a:off x="-1692162" y="3309985"/>
            <a:ext cx="567965" cy="548640"/>
          </a:xfrm>
          <a:prstGeom prst="rect">
            <a:avLst/>
          </a:prstGeom>
          <a:solidFill>
            <a:srgbClr val="FFB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5" name="Rectangle 54"/>
          <p:cNvSpPr/>
          <p:nvPr userDrawn="1">
            <p:custDataLst>
              <p:tags r:id="rId39"/>
            </p:custDataLst>
          </p:nvPr>
        </p:nvSpPr>
        <p:spPr bwMode="auto">
          <a:xfrm>
            <a:off x="-1135187" y="3309985"/>
            <a:ext cx="558414" cy="548640"/>
          </a:xfrm>
          <a:prstGeom prst="rect">
            <a:avLst/>
          </a:prstGeom>
          <a:solidFill>
            <a:srgbClr val="FF8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6" name="Rectangle 55"/>
          <p:cNvSpPr/>
          <p:nvPr userDrawn="1">
            <p:custDataLst>
              <p:tags r:id="rId40"/>
            </p:custDataLst>
          </p:nvPr>
        </p:nvSpPr>
        <p:spPr bwMode="auto">
          <a:xfrm>
            <a:off x="-578211" y="3309985"/>
            <a:ext cx="548640" cy="548640"/>
          </a:xfrm>
          <a:prstGeom prst="rect">
            <a:avLst/>
          </a:prstGeom>
          <a:solidFill>
            <a:srgbClr val="DC3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7" name="Rectangle 56"/>
          <p:cNvSpPr/>
          <p:nvPr userDrawn="1">
            <p:custDataLst>
              <p:tags r:id="rId41"/>
            </p:custDataLst>
          </p:nvPr>
        </p:nvSpPr>
        <p:spPr bwMode="auto">
          <a:xfrm>
            <a:off x="-1683905" y="4403050"/>
            <a:ext cx="561903" cy="548640"/>
          </a:xfrm>
          <a:prstGeom prst="rect">
            <a:avLst/>
          </a:prstGeom>
          <a:solidFill>
            <a:srgbClr val="F472D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208</a:t>
            </a:r>
          </a:p>
        </p:txBody>
      </p:sp>
      <p:sp>
        <p:nvSpPr>
          <p:cNvPr id="58" name="Rectangle 57"/>
          <p:cNvSpPr/>
          <p:nvPr userDrawn="1">
            <p:custDataLst>
              <p:tags r:id="rId42"/>
            </p:custDataLst>
          </p:nvPr>
        </p:nvSpPr>
        <p:spPr bwMode="auto">
          <a:xfrm>
            <a:off x="-1130214" y="4403050"/>
            <a:ext cx="548640" cy="548640"/>
          </a:xfrm>
          <a:prstGeom prst="rect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</p:txBody>
      </p:sp>
      <p:sp>
        <p:nvSpPr>
          <p:cNvPr id="59" name="Rectangle 58"/>
          <p:cNvSpPr/>
          <p:nvPr userDrawn="1">
            <p:custDataLst>
              <p:tags r:id="rId43"/>
            </p:custDataLst>
          </p:nvPr>
        </p:nvSpPr>
        <p:spPr bwMode="auto">
          <a:xfrm>
            <a:off x="-581452" y="4403050"/>
            <a:ext cx="548640" cy="548640"/>
          </a:xfrm>
          <a:prstGeom prst="rect">
            <a:avLst/>
          </a:prstGeom>
          <a:solidFill>
            <a:srgbClr val="B400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0" name="Rectangle 59"/>
          <p:cNvSpPr/>
          <p:nvPr userDrawn="1">
            <p:custDataLst>
              <p:tags r:id="rId44"/>
            </p:custDataLst>
          </p:nvPr>
        </p:nvSpPr>
        <p:spPr bwMode="auto">
          <a:xfrm>
            <a:off x="-1681291" y="556310"/>
            <a:ext cx="548640" cy="548640"/>
          </a:xfrm>
          <a:prstGeom prst="rect">
            <a:avLst/>
          </a:prstGeom>
          <a:solidFill>
            <a:srgbClr val="6DC2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233</a:t>
            </a:r>
          </a:p>
        </p:txBody>
      </p:sp>
      <p:sp>
        <p:nvSpPr>
          <p:cNvPr id="61" name="Rectangle 60"/>
          <p:cNvSpPr/>
          <p:nvPr userDrawn="1">
            <p:custDataLst>
              <p:tags r:id="rId45"/>
            </p:custDataLst>
          </p:nvPr>
        </p:nvSpPr>
        <p:spPr bwMode="auto">
          <a:xfrm>
            <a:off x="-1133840" y="556302"/>
            <a:ext cx="557069" cy="5486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242</a:t>
            </a:r>
          </a:p>
        </p:txBody>
      </p:sp>
      <p:sp>
        <p:nvSpPr>
          <p:cNvPr id="62" name="Rectangle 61"/>
          <p:cNvSpPr/>
          <p:nvPr userDrawn="1">
            <p:custDataLst>
              <p:tags r:id="rId46"/>
            </p:custDataLst>
          </p:nvPr>
        </p:nvSpPr>
        <p:spPr bwMode="auto">
          <a:xfrm>
            <a:off x="-576884" y="556310"/>
            <a:ext cx="548640" cy="54864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198</a:t>
            </a:r>
          </a:p>
        </p:txBody>
      </p:sp>
      <p:sp>
        <p:nvSpPr>
          <p:cNvPr id="63" name="Rectangle 62"/>
          <p:cNvSpPr/>
          <p:nvPr userDrawn="1">
            <p:custDataLst>
              <p:tags r:id="rId47"/>
            </p:custDataLst>
          </p:nvPr>
        </p:nvSpPr>
        <p:spPr bwMode="auto">
          <a:xfrm>
            <a:off x="-1681539" y="1659530"/>
            <a:ext cx="548640" cy="548640"/>
          </a:xfrm>
          <a:prstGeom prst="rect">
            <a:avLst/>
          </a:prstGeom>
          <a:solidFill>
            <a:srgbClr val="55D45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</p:txBody>
      </p:sp>
      <p:sp>
        <p:nvSpPr>
          <p:cNvPr id="64" name="Rectangle 63"/>
          <p:cNvSpPr/>
          <p:nvPr userDrawn="1">
            <p:custDataLst>
              <p:tags r:id="rId48"/>
            </p:custDataLst>
          </p:nvPr>
        </p:nvSpPr>
        <p:spPr bwMode="auto">
          <a:xfrm>
            <a:off x="-1132925" y="1659530"/>
            <a:ext cx="548640" cy="548640"/>
          </a:xfrm>
          <a:prstGeom prst="rect">
            <a:avLst/>
          </a:prstGeom>
          <a:solidFill>
            <a:srgbClr val="009E4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73</a:t>
            </a:r>
          </a:p>
        </p:txBody>
      </p:sp>
      <p:sp>
        <p:nvSpPr>
          <p:cNvPr id="65" name="Rectangle 64"/>
          <p:cNvSpPr/>
          <p:nvPr userDrawn="1">
            <p:custDataLst>
              <p:tags r:id="rId49"/>
            </p:custDataLst>
          </p:nvPr>
        </p:nvSpPr>
        <p:spPr bwMode="auto">
          <a:xfrm>
            <a:off x="-576884" y="1659530"/>
            <a:ext cx="548640" cy="548640"/>
          </a:xfrm>
          <a:prstGeom prst="rect">
            <a:avLst/>
          </a:prstGeom>
          <a:solidFill>
            <a:srgbClr val="0072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66" name="Rectangle 65"/>
          <p:cNvSpPr/>
          <p:nvPr userDrawn="1">
            <p:custDataLst>
              <p:tags r:id="rId50"/>
            </p:custDataLst>
          </p:nvPr>
        </p:nvSpPr>
        <p:spPr bwMode="auto">
          <a:xfrm>
            <a:off x="-1686837" y="2762750"/>
            <a:ext cx="545775" cy="548640"/>
          </a:xfrm>
          <a:prstGeom prst="rect">
            <a:avLst/>
          </a:prstGeom>
          <a:solidFill>
            <a:srgbClr val="FFFC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7" name="Rectangle 66"/>
          <p:cNvSpPr/>
          <p:nvPr userDrawn="1">
            <p:custDataLst>
              <p:tags r:id="rId51"/>
            </p:custDataLst>
          </p:nvPr>
        </p:nvSpPr>
        <p:spPr bwMode="auto">
          <a:xfrm>
            <a:off x="-1133483" y="2762750"/>
            <a:ext cx="549210" cy="548640"/>
          </a:xfrm>
          <a:prstGeom prst="rect">
            <a:avLst/>
          </a:prstGeom>
          <a:solidFill>
            <a:srgbClr val="FFF1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68" name="Rectangle 67"/>
          <p:cNvSpPr/>
          <p:nvPr userDrawn="1">
            <p:custDataLst>
              <p:tags r:id="rId52"/>
            </p:custDataLst>
          </p:nvPr>
        </p:nvSpPr>
        <p:spPr bwMode="auto">
          <a:xfrm>
            <a:off x="-585201" y="2762750"/>
            <a:ext cx="558182" cy="548640"/>
          </a:xfrm>
          <a:prstGeom prst="rect">
            <a:avLst/>
          </a:prstGeom>
          <a:solidFill>
            <a:srgbClr val="FCD11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 userDrawn="1">
            <p:custDataLst>
              <p:tags r:id="rId53"/>
            </p:custDataLst>
          </p:nvPr>
        </p:nvSpPr>
        <p:spPr bwMode="auto">
          <a:xfrm>
            <a:off x="-1692163" y="3857220"/>
            <a:ext cx="558680" cy="548640"/>
          </a:xfrm>
          <a:prstGeom prst="rect">
            <a:avLst/>
          </a:prstGeom>
          <a:solidFill>
            <a:srgbClr val="DD5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70" name="Rectangle 69"/>
          <p:cNvSpPr/>
          <p:nvPr userDrawn="1">
            <p:custDataLst>
              <p:tags r:id="rId54"/>
            </p:custDataLst>
          </p:nvPr>
        </p:nvSpPr>
        <p:spPr bwMode="auto">
          <a:xfrm>
            <a:off x="-1136129" y="3857220"/>
            <a:ext cx="576145" cy="548640"/>
          </a:xfrm>
          <a:prstGeom prst="rect">
            <a:avLst/>
          </a:prstGeom>
          <a:solidFill>
            <a:srgbClr val="E8112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</p:txBody>
      </p:sp>
      <p:sp>
        <p:nvSpPr>
          <p:cNvPr id="71" name="Rectangle 70"/>
          <p:cNvSpPr/>
          <p:nvPr userDrawn="1">
            <p:custDataLst>
              <p:tags r:id="rId55"/>
            </p:custDataLst>
          </p:nvPr>
        </p:nvSpPr>
        <p:spPr bwMode="auto">
          <a:xfrm>
            <a:off x="-579309" y="3857220"/>
            <a:ext cx="546497" cy="548640"/>
          </a:xfrm>
          <a:prstGeom prst="rect">
            <a:avLst/>
          </a:prstGeom>
          <a:solidFill>
            <a:srgbClr val="BA141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26</a:t>
            </a:r>
          </a:p>
        </p:txBody>
      </p:sp>
      <p:sp>
        <p:nvSpPr>
          <p:cNvPr id="72" name="Rectangle 71"/>
          <p:cNvSpPr/>
          <p:nvPr userDrawn="1">
            <p:custDataLst>
              <p:tags r:id="rId56"/>
            </p:custDataLst>
          </p:nvPr>
        </p:nvSpPr>
        <p:spPr bwMode="auto">
          <a:xfrm>
            <a:off x="-1683907" y="4957630"/>
            <a:ext cx="561904" cy="548640"/>
          </a:xfrm>
          <a:prstGeom prst="rect">
            <a:avLst/>
          </a:prstGeom>
          <a:solidFill>
            <a:srgbClr val="9B4F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3" name="Rectangle 72"/>
          <p:cNvSpPr/>
          <p:nvPr userDrawn="1">
            <p:custDataLst>
              <p:tags r:id="rId57"/>
            </p:custDataLst>
          </p:nvPr>
        </p:nvSpPr>
        <p:spPr bwMode="auto">
          <a:xfrm>
            <a:off x="-1129734" y="4957630"/>
            <a:ext cx="548640" cy="548640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33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122</a:t>
            </a:r>
          </a:p>
        </p:txBody>
      </p:sp>
      <p:sp>
        <p:nvSpPr>
          <p:cNvPr id="74" name="Rectangle 73"/>
          <p:cNvSpPr/>
          <p:nvPr userDrawn="1">
            <p:custDataLst>
              <p:tags r:id="rId58"/>
            </p:custDataLst>
          </p:nvPr>
        </p:nvSpPr>
        <p:spPr bwMode="auto">
          <a:xfrm>
            <a:off x="-581455" y="4957630"/>
            <a:ext cx="548889" cy="548640"/>
          </a:xfrm>
          <a:prstGeom prst="rect">
            <a:avLst/>
          </a:prstGeom>
          <a:solidFill>
            <a:srgbClr val="4423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</p:txBody>
      </p:sp>
      <p:sp>
        <p:nvSpPr>
          <p:cNvPr id="75" name="Rectangle 74"/>
          <p:cNvSpPr/>
          <p:nvPr userDrawn="1">
            <p:custDataLst>
              <p:tags r:id="rId59"/>
            </p:custDataLst>
          </p:nvPr>
        </p:nvSpPr>
        <p:spPr bwMode="auto">
          <a:xfrm>
            <a:off x="-1129642" y="5504243"/>
            <a:ext cx="548640" cy="548640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</p:txBody>
      </p:sp>
      <p:sp>
        <p:nvSpPr>
          <p:cNvPr id="76" name="Rectangle 75"/>
          <p:cNvSpPr/>
          <p:nvPr userDrawn="1">
            <p:custDataLst>
              <p:tags r:id="rId60"/>
            </p:custDataLst>
          </p:nvPr>
        </p:nvSpPr>
        <p:spPr bwMode="auto">
          <a:xfrm>
            <a:off x="-581361" y="5504243"/>
            <a:ext cx="548889" cy="548640"/>
          </a:xfrm>
          <a:prstGeom prst="rect">
            <a:avLst/>
          </a:prstGeom>
          <a:solidFill>
            <a:srgbClr val="9696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7" name="Rectangle 76"/>
          <p:cNvSpPr/>
          <p:nvPr userDrawn="1">
            <p:custDataLst>
              <p:tags r:id="rId61"/>
            </p:custDataLst>
          </p:nvPr>
        </p:nvSpPr>
        <p:spPr bwMode="auto">
          <a:xfrm>
            <a:off x="-1141894" y="6052899"/>
            <a:ext cx="560892" cy="548640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</p:txBody>
      </p:sp>
      <p:sp>
        <p:nvSpPr>
          <p:cNvPr id="78" name="Rectangle 77"/>
          <p:cNvSpPr/>
          <p:nvPr userDrawn="1">
            <p:custDataLst>
              <p:tags r:id="rId62"/>
            </p:custDataLst>
          </p:nvPr>
        </p:nvSpPr>
        <p:spPr bwMode="auto">
          <a:xfrm>
            <a:off x="-1683906" y="6051325"/>
            <a:ext cx="547972" cy="548640"/>
          </a:xfrm>
          <a:prstGeom prst="rect">
            <a:avLst/>
          </a:prstGeom>
          <a:solidFill>
            <a:srgbClr val="73737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</p:txBody>
      </p:sp>
      <p:sp>
        <p:nvSpPr>
          <p:cNvPr id="79" name="Rectangle 78"/>
          <p:cNvSpPr/>
          <p:nvPr userDrawn="1">
            <p:custDataLst>
              <p:tags r:id="rId63"/>
            </p:custDataLst>
          </p:nvPr>
        </p:nvSpPr>
        <p:spPr bwMode="auto">
          <a:xfrm>
            <a:off x="-585202" y="6052885"/>
            <a:ext cx="559864" cy="54865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80" name="Rectangle 79"/>
          <p:cNvSpPr/>
          <p:nvPr userDrawn="1">
            <p:custDataLst>
              <p:tags r:id="rId64"/>
            </p:custDataLst>
          </p:nvPr>
        </p:nvSpPr>
        <p:spPr bwMode="auto">
          <a:xfrm>
            <a:off x="-1683906" y="5504235"/>
            <a:ext cx="548640" cy="54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</p:txBody>
      </p:sp>
      <p:sp>
        <p:nvSpPr>
          <p:cNvPr id="81" name="Rectangle 80"/>
          <p:cNvSpPr/>
          <p:nvPr userDrawn="1">
            <p:custDataLst>
              <p:tags r:id="rId65"/>
            </p:custDataLst>
          </p:nvPr>
        </p:nvSpPr>
        <p:spPr bwMode="auto">
          <a:xfrm>
            <a:off x="-1144617" y="6766560"/>
            <a:ext cx="547174" cy="54864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82" name="Rectangle 81"/>
          <p:cNvSpPr/>
          <p:nvPr userDrawn="1">
            <p:custDataLst>
              <p:tags r:id="rId66"/>
            </p:custDataLst>
          </p:nvPr>
        </p:nvSpPr>
        <p:spPr bwMode="auto">
          <a:xfrm>
            <a:off x="-1695387" y="6766560"/>
            <a:ext cx="540618" cy="548640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</p:txBody>
      </p:sp>
      <p:sp>
        <p:nvSpPr>
          <p:cNvPr id="83" name="Rectangle 82"/>
          <p:cNvSpPr/>
          <p:nvPr userDrawn="1">
            <p:custDataLst>
              <p:tags r:id="rId67"/>
            </p:custDataLst>
          </p:nvPr>
        </p:nvSpPr>
        <p:spPr bwMode="auto">
          <a:xfrm>
            <a:off x="-587549" y="6766547"/>
            <a:ext cx="546250" cy="548655"/>
          </a:xfrm>
          <a:prstGeom prst="rect">
            <a:avLst/>
          </a:prstGeom>
          <a:solidFill>
            <a:srgbClr val="1570A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166</a:t>
            </a: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07" r:id="rId2"/>
    <p:sldLayoutId id="2147484203" r:id="rId3"/>
    <p:sldLayoutId id="2147484208" r:id="rId4"/>
    <p:sldLayoutId id="2147484204" r:id="rId5"/>
    <p:sldLayoutId id="2147484209" r:id="rId6"/>
    <p:sldLayoutId id="2147484197" r:id="rId7"/>
    <p:sldLayoutId id="2147484087" r:id="rId8"/>
    <p:sldLayoutId id="2147484098" r:id="rId9"/>
    <p:sldLayoutId id="2147484086" r:id="rId10"/>
    <p:sldLayoutId id="2147484099" r:id="rId11"/>
    <p:sldLayoutId id="2147484106" r:id="rId12"/>
    <p:sldLayoutId id="2147484092" r:id="rId13"/>
    <p:sldLayoutId id="2147484196" r:id="rId14"/>
    <p:sldLayoutId id="2147484201" r:id="rId15"/>
    <p:sldLayoutId id="2147484198" r:id="rId16"/>
    <p:sldLayoutId id="2147484202" r:id="rId17"/>
    <p:sldLayoutId id="2147484199" r:id="rId18"/>
    <p:sldLayoutId id="2147484200" r:id="rId19"/>
    <p:sldLayoutId id="2147484130" r:id="rId20"/>
    <p:sldLayoutId id="2147484205" r:id="rId21"/>
    <p:sldLayoutId id="2147484206" r:id="rId22"/>
    <p:sldLayoutId id="2147484093" r:id="rId23"/>
    <p:sldLayoutId id="2147484127" r:id="rId24"/>
    <p:sldLayoutId id="2147484094" r:id="rId25"/>
    <p:sldLayoutId id="2147484195" r:id="rId26"/>
    <p:sldLayoutId id="2147484096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70" baseline="0" dirty="0" smtClean="0">
          <a:ln w="3175">
            <a:noFill/>
          </a:ln>
          <a:solidFill>
            <a:srgbClr val="0072C6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56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2" r:id="rId21"/>
    <p:sldLayoutId id="2147484263" r:id="rId22"/>
    <p:sldLayoutId id="2147484264" r:id="rId23"/>
    <p:sldLayoutId id="2147484265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65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  <p:sldLayoutId id="2147484288" r:id="rId22"/>
    <p:sldLayoutId id="2147484289" r:id="rId23"/>
    <p:sldLayoutId id="2147484290" r:id="rId24"/>
    <p:sldLayoutId id="2147484291" r:id="rId25"/>
    <p:sldLayoutId id="2147484292" r:id="rId26"/>
    <p:sldLayoutId id="2147484293" r:id="rId27"/>
  </p:sldLayoutIdLst>
  <p:transition>
    <p:fade/>
  </p:transition>
  <p:txStyles>
    <p:titleStyle>
      <a:lvl1pPr algn="l" defTabSz="932487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07" marR="0" indent="-342807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42" marR="0" indent="-241235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882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420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957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342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588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831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076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4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487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733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976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222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46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71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95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 2:</a:t>
            </a:r>
            <a:br>
              <a:rPr lang="en-US" dirty="0"/>
            </a:br>
            <a:r>
              <a:rPr lang="en-US" dirty="0"/>
              <a:t>ASP.NET Core 1.0 Internals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Labs</a:t>
            </a:r>
          </a:p>
        </p:txBody>
      </p:sp>
    </p:spTree>
    <p:extLst>
      <p:ext uri="{BB962C8B-B14F-4D97-AF65-F5344CB8AC3E}">
        <p14:creationId xmlns:p14="http://schemas.microsoft.com/office/powerpoint/2010/main" val="39193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545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Wednesday 03/30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199" y="2102565"/>
          <a:ext cx="11522076" cy="4465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8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3121899630"/>
                    </a:ext>
                  </a:extLst>
                </a:gridCol>
              </a:tblGrid>
              <a:tr h="92657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13623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Microsoft Edge: What's Next for Microsoft's New Browser and Web Platform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What’s New in Typescript</a:t>
                      </a:r>
                    </a:p>
                    <a:p>
                      <a:r>
                        <a:rPr lang="en-US" dirty="0"/>
                        <a:t>Marriott</a:t>
                      </a:r>
                      <a:r>
                        <a:rPr lang="en-US" baseline="0" dirty="0"/>
                        <a:t>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911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Thursday 03/31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2" y="2115430"/>
          <a:ext cx="11523662" cy="43996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7825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7">
                  <a:extLst>
                    <a:ext uri="{9D8B030D-6E8A-4147-A177-3AD203B41FA5}">
                      <a16:colId xmlns:a16="http://schemas.microsoft.com/office/drawing/2014/main" val="3398510853"/>
                    </a:ext>
                  </a:extLst>
                </a:gridCol>
              </a:tblGrid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2064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</a:t>
                      </a:r>
                      <a:r>
                        <a:rPr lang="en-US" b="1" baseline="0" dirty="0"/>
                        <a:t> Apps Across Windows Devices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85312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 Core 1.0</a:t>
                      </a:r>
                    </a:p>
                    <a:p>
                      <a:r>
                        <a:rPr lang="en-US" dirty="0"/>
                        <a:t>Marriott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  <a:tr h="4839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18:30 –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6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5718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/>
            </a:br>
            <a:r>
              <a:rPr lang="en-US" dirty="0"/>
              <a:t>Friday 04/01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2136774"/>
          <a:ext cx="11514138" cy="44724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7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53101">
                  <a:extLst>
                    <a:ext uri="{9D8B030D-6E8A-4147-A177-3AD203B41FA5}">
                      <a16:colId xmlns:a16="http://schemas.microsoft.com/office/drawing/2014/main" val="2155907356"/>
                    </a:ext>
                  </a:extLst>
                </a:gridCol>
              </a:tblGrid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09:00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Entity Framework Core 1.0</a:t>
                      </a:r>
                    </a:p>
                    <a:p>
                      <a:r>
                        <a:rPr lang="en-US" dirty="0"/>
                        <a:t>Marriott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10:30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Deploying ASP.NET Core Apps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12:30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</a:t>
                      </a:r>
                      <a:r>
                        <a:rPr lang="en-US" b="1" baseline="0" dirty="0"/>
                        <a:t> Core: MVC Deep Dive</a:t>
                      </a:r>
                    </a:p>
                    <a:p>
                      <a:r>
                        <a:rPr lang="en-US" baseline="0" dirty="0"/>
                        <a:t>Marriott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 Platform: An Inside Look at What’s New for Microsoft </a:t>
                      </a:r>
                      <a:r>
                        <a:rPr lang="en-US" b="1" dirty="0" err="1"/>
                        <a:t>EdgeHTML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Chakra</a:t>
                      </a:r>
                      <a:r>
                        <a:rPr lang="en-US" b="1" baseline="0" dirty="0" err="1"/>
                        <a:t>Core</a:t>
                      </a:r>
                      <a:r>
                        <a:rPr lang="en-US" b="1" baseline="0" dirty="0"/>
                        <a:t>, F12 Tools, and Microsoft Edge Extensions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2370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820862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1237" y="906462"/>
            <a:ext cx="443076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REVIEW THIS SESSION</a:t>
            </a:r>
          </a:p>
        </p:txBody>
      </p:sp>
    </p:spTree>
    <p:extLst>
      <p:ext uri="{BB962C8B-B14F-4D97-AF65-F5344CB8AC3E}">
        <p14:creationId xmlns:p14="http://schemas.microsoft.com/office/powerpoint/2010/main" val="754962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Welcome to Code Labs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Minimal slides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Lots of hands on coding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Don’t worry if you don’t finish 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	(code and docs are public)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Sessions are filmed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Get help from a proctor if you’re stuck!</a:t>
            </a:r>
          </a:p>
        </p:txBody>
      </p:sp>
    </p:spTree>
    <p:extLst>
      <p:ext uri="{BB962C8B-B14F-4D97-AF65-F5344CB8AC3E}">
        <p14:creationId xmlns:p14="http://schemas.microsoft.com/office/powerpoint/2010/main" val="34349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2"/>
            <a:ext cx="16379116" cy="9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Code Labs: Web Dev track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1 – Intro to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2 – ASP.NET Core 1.0 Internals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3 – Deployment and Azure w/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4 – Front End Web Development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Best if you do them in order, but not required</a:t>
            </a:r>
          </a:p>
        </p:txBody>
      </p:sp>
    </p:spTree>
    <p:extLst>
      <p:ext uri="{BB962C8B-B14F-4D97-AF65-F5344CB8AC3E}">
        <p14:creationId xmlns:p14="http://schemas.microsoft.com/office/powerpoint/2010/main" val="28137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Module 2: ASP.NET Core 1.0 Internals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Working with Static Files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Intro to Routing and MVC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Writing Custom Middleware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Add Authentication to your Web Applications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Disclaimer: This is an advanced session</a:t>
            </a:r>
          </a:p>
        </p:txBody>
      </p:sp>
    </p:spTree>
    <p:extLst>
      <p:ext uri="{BB962C8B-B14F-4D97-AF65-F5344CB8AC3E}">
        <p14:creationId xmlns:p14="http://schemas.microsoft.com/office/powerpoint/2010/main" val="19764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1: Working with Static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Serving Static Files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Adding Default Document Support</a:t>
            </a:r>
          </a:p>
        </p:txBody>
      </p:sp>
    </p:spTree>
    <p:extLst>
      <p:ext uri="{BB962C8B-B14F-4D97-AF65-F5344CB8AC3E}">
        <p14:creationId xmlns:p14="http://schemas.microsoft.com/office/powerpoint/2010/main" val="15850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2: Intro to Routing and MVC</a:t>
            </a:r>
          </a:p>
        </p:txBody>
      </p:sp>
    </p:spTree>
    <p:extLst>
      <p:ext uri="{BB962C8B-B14F-4D97-AF65-F5344CB8AC3E}">
        <p14:creationId xmlns:p14="http://schemas.microsoft.com/office/powerpoint/2010/main" val="17851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3: Writing Custom Middleware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1049000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Writing Inline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Moving the Middleware to its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own Type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3 - Adding Options to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78D7"/>
                </a:solidFill>
              </a:rPr>
              <a:t>Task 4 - Reading Request Culture </a:t>
            </a:r>
            <a:r>
              <a:rPr lang="en-US" sz="3600" kern="0" dirty="0" err="1">
                <a:solidFill>
                  <a:srgbClr val="0078D7"/>
                </a:solidFill>
              </a:rPr>
              <a:t>Config</a:t>
            </a:r>
            <a:r>
              <a:rPr lang="en-US" sz="3600" kern="0" dirty="0">
                <a:solidFill>
                  <a:srgbClr val="0078D7"/>
                </a:solidFill>
              </a:rPr>
              <a:t> from a File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5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- Flowing Options from DI to Middleware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4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  <a:ln>
            <a:solidFill>
              <a:srgbClr val="0078D7"/>
            </a:solidFill>
          </a:ln>
        </p:spPr>
        <p:txBody>
          <a:bodyPr/>
          <a:lstStyle/>
          <a:p>
            <a:r>
              <a:rPr lang="en-US" dirty="0"/>
              <a:t>Exercise 4: Add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Introduction to ASP.NET Identity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baseline="0" dirty="0">
                <a:solidFill>
                  <a:srgbClr val="0078D7"/>
                </a:solidFill>
              </a:rPr>
              <a:t>Task</a:t>
            </a:r>
            <a:r>
              <a:rPr lang="en-US" sz="3600" kern="0" dirty="0">
                <a:solidFill>
                  <a:srgbClr val="0078D7"/>
                </a:solidFill>
              </a:rPr>
              <a:t> 2 - Enabling </a:t>
            </a:r>
            <a:r>
              <a:rPr lang="en-US" sz="3600" kern="0" dirty="0" err="1">
                <a:solidFill>
                  <a:srgbClr val="0078D7"/>
                </a:solidFill>
              </a:rPr>
              <a:t>Auth</a:t>
            </a:r>
            <a:r>
              <a:rPr lang="en-US" sz="3600" kern="0" dirty="0">
                <a:solidFill>
                  <a:srgbClr val="0078D7"/>
                </a:solidFill>
              </a:rPr>
              <a:t> using External Providers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49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9"/>
</p:tagLst>
</file>

<file path=ppt/theme/theme1.xml><?xml version="1.0" encoding="utf-8"?>
<a:theme xmlns:a="http://schemas.openxmlformats.org/drawingml/2006/main" name="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2.xml><?xml version="1.0" encoding="utf-8"?>
<a:theme xmlns:a="http://schemas.openxmlformats.org/drawingml/2006/main" name="5_WinHEC_15_English_Light_Template">
  <a:themeElements>
    <a:clrScheme name="Custom 23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D83B01"/>
      </a:accent5>
      <a:accent6>
        <a:srgbClr val="737373"/>
      </a:accent6>
      <a:hlink>
        <a:srgbClr val="FFFFFF"/>
      </a:hlink>
      <a:folHlink>
        <a:srgbClr val="FFF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HEC-2015_Template_English.potx" id="{81AB864D-238E-4588-9D0A-99D6225255FB}" vid="{A24EE2F5-30D2-458F-B57A-D072799E705F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 [Read-Only]" id="{62C8F834-9186-4898-AE6F-C61716902C44}" vid="{D032FD0F-7DAB-4113-97A5-C89486A2E43E}"/>
    </a:ext>
  </a:extLst>
</a:theme>
</file>

<file path=ppt/theme/theme4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0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1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2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1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1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DBEC711BD14FBA6FF5C10FEFEAC7" ma:contentTypeVersion="2" ma:contentTypeDescription="Create a new document." ma:contentTypeScope="" ma:versionID="2439c5e21841780d4f192983b535a097">
  <xsd:schema xmlns:xsd="http://www.w3.org/2001/XMLSchema" xmlns:xs="http://www.w3.org/2001/XMLSchema" xmlns:p="http://schemas.microsoft.com/office/2006/metadata/properties" xmlns:ns2="83cd2334-221a-48c3-9034-bfd1542dfe28" targetNamespace="http://schemas.microsoft.com/office/2006/metadata/properties" ma:root="true" ma:fieldsID="2bca9163d8d0b233c3086236a9289b04" ns2:_="">
    <xsd:import namespace="83cd2334-221a-48c3-9034-bfd1542dfe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d2334-221a-48c3-9034-bfd1542dfe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5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6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7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8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9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2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0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3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4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5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26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7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8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9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0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1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32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33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4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5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6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7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cd2334-221a-48c3-9034-bfd1542dfe28">
      <UserInfo>
        <DisplayName>Gilad Turbahn</DisplayName>
        <AccountId>511</AccountId>
        <AccountType/>
      </UserInfo>
      <UserInfo>
        <DisplayName>Keith Boyd</DisplayName>
        <AccountId>993</AccountId>
        <AccountType/>
      </UserInfo>
      <UserInfo>
        <DisplayName>Christopher Harrison</DisplayName>
        <AccountId>1176</AccountId>
        <AccountType/>
      </UserInfo>
    </SharedWithUsers>
  </documentManagement>
</p:properties>
</file>

<file path=customXml/item9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Props1.xml><?xml version="1.0" encoding="utf-8"?>
<ds:datastoreItem xmlns:ds="http://schemas.openxmlformats.org/officeDocument/2006/customXml" ds:itemID="{B5105A87-47B6-44F6-97FD-4619C055660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D350DFE-2319-4AB0-BC96-1D36D125365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C954CC5-1CAC-4EC3-9791-8630483065B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42D603BF-B513-4201-A599-21BA0F4FFC40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66CA990-F93D-4100-9654-65D9E30F4E1C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11F98F69-7518-4AE2-AE7B-E037DC9DDC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d2334-221a-48c3-9034-bfd1542dfe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5.xml><?xml version="1.0" encoding="utf-8"?>
<ds:datastoreItem xmlns:ds="http://schemas.openxmlformats.org/officeDocument/2006/customXml" ds:itemID="{D6FEE829-2115-45B4-8110-670FD454542B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F68D8396-E21C-4AFF-8FDD-70D00673D0EE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D4B5F268-5930-44CD-BDF1-D0A04D4BBC1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6FB9D450-4C47-4A44-8C0D-C78D8A54C46F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C0F92A87-A216-45A9-B9C0-0515663D35B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2DB428A-B8F8-483F-8276-095629A8ECDB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4E8278DB-3CDD-48A7-992E-A7596AD335B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7959CC6A-F423-4783-B968-3BCC86A7394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08C4EE12-DF69-4FFC-9E40-C7991F3490A6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0B54C583-7BAB-4080-8093-C5F84F5A225A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67213E6F-7B96-4222-888B-63710B06D885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257D6BC-B71E-4D95-81E4-A1D4A8174168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8893E80D-6D0C-4E0F-AA22-E5615BB87E5B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376216F9-AF6B-4844-AE8C-B9F953F916AB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C63AC2F0-1DEB-4E91-A88A-7A014A172F4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DC6CABD-46E1-4C27-A0B3-616DC56F8E5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282FB20-2D4C-459D-8468-77D1D3C6925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4B16F4FE-7C26-4443-B426-81998D23ED87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38217AA1-CC95-49A9-B284-2ED4D347D7CA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4C1B3C27-4803-4D72-A3F8-6668A3F0A24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E805D65-1532-4BB0-8F41-8013167C000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E651ABA-5DC1-4ABD-A06E-055AE54B337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32851C6-BC05-4673-B853-6D08AB80CDC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BD595CA-AC5E-43B9-B966-E468A16E832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83cd2334-221a-48c3-9034-bfd1542dfe2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9.xml><?xml version="1.0" encoding="utf-8"?>
<ds:datastoreItem xmlns:ds="http://schemas.openxmlformats.org/officeDocument/2006/customXml" ds:itemID="{21F6B647-976A-41D0-B760-9DF9DFC6AE3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Brand_template_16-9_Consumer_GREEN_1</Template>
  <TotalTime>4616</TotalTime>
  <Words>430</Words>
  <Application>Microsoft Office PowerPoint</Application>
  <PresentationFormat>Custom</PresentationFormat>
  <Paragraphs>91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5_WinHEC_15_English_Light_Template</vt:lpstr>
      <vt:lpstr>5-30721_Build_2016_Template_Light</vt:lpstr>
      <vt:lpstr>5-30610_Microsoft_Ignite_Keynote_Template</vt:lpstr>
      <vt:lpstr>Web Dev 2: ASP.NET Core 1.0 Internals</vt:lpstr>
      <vt:lpstr>Welcome to Code Labs</vt:lpstr>
      <vt:lpstr>PowerPoint Presentation</vt:lpstr>
      <vt:lpstr>Code Labs: Web Dev track</vt:lpstr>
      <vt:lpstr>Module 2: ASP.NET Core 1.0 Internals</vt:lpstr>
      <vt:lpstr>Exercise 1: Working with Static Files</vt:lpstr>
      <vt:lpstr>Exercise 2: Intro to Routing and MVC</vt:lpstr>
      <vt:lpstr>Exercise 3: Writing Custom Middleware</vt:lpstr>
      <vt:lpstr>Exercise 4: Add Authentication</vt:lpstr>
      <vt:lpstr>Wrap-up</vt:lpstr>
      <vt:lpstr>Web Dev Code Lab Related Sessions Wednesday 03/30</vt:lpstr>
      <vt:lpstr>Web Dev Code Lab Related Sessions Thursday 03/31</vt:lpstr>
      <vt:lpstr>Web Dev Code Lab Related Sessions Friday 04/01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2016 Web Code Labs | Module 2</dc:title>
  <dc:subject>&lt;Speech title here&gt;</dc:subject>
  <dc:creator>Microsoft Office User</dc:creator>
  <cp:keywords>MSVID, Brand Guidelines, Branding, Visual Identity, grid</cp:keywords>
  <dc:description>Template: Maryfj_x000d_
Formatting: _x000d_
Audience Type:</dc:description>
  <cp:lastModifiedBy>Jon Galloway</cp:lastModifiedBy>
  <cp:revision>247</cp:revision>
  <dcterms:created xsi:type="dcterms:W3CDTF">2015-06-04T21:40:17Z</dcterms:created>
  <dcterms:modified xsi:type="dcterms:W3CDTF">2016-03-31T15:10:29Z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0x010100674EDBEC711BD14FBA6FF5C10FEFEAC7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